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3" r:id="rId6"/>
    <p:sldId id="294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5" r:id="rId16"/>
    <p:sldId id="296" r:id="rId17"/>
    <p:sldId id="268" r:id="rId18"/>
    <p:sldId id="283" r:id="rId19"/>
    <p:sldId id="284" r:id="rId20"/>
    <p:sldId id="286" r:id="rId21"/>
    <p:sldId id="287" r:id="rId22"/>
    <p:sldId id="269" r:id="rId23"/>
    <p:sldId id="270" r:id="rId24"/>
    <p:sldId id="271" r:id="rId25"/>
    <p:sldId id="272" r:id="rId26"/>
    <p:sldId id="291" r:id="rId27"/>
    <p:sldId id="297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5" r:id="rId36"/>
    <p:sldId id="280" r:id="rId37"/>
    <p:sldId id="281" r:id="rId38"/>
    <p:sldId id="282" r:id="rId39"/>
    <p:sldId id="292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FEE4-EEFF-4A2B-9F8D-5E7900025C1B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C2E11-1D55-4823-91C8-1113E6D61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5B528-6378-41D7-B932-A170FFD3A30C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A915C-FDD9-4D15-8E27-97804A576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16F96-A9A8-4327-912A-D34DE3625CCB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7228C-2499-4334-B656-745229E57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62225-C333-42B4-B35B-4928C022C508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14069-A268-4537-A562-EDFF1CE6E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8C9DD-120F-4635-9F62-49F9F0CAF8BA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2EAFA-DF35-46DE-ACB0-33FF7664C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557BE-71F0-441B-9C81-91107AF8D31D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58C96-A003-4177-8D9B-6CA31A008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FB1B-94A2-4616-9AD1-904C0DE39B87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CFE9-12E5-4356-AC9B-06884C87A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9AA1D-8168-4F89-AAE6-BC5EC983D21A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3B7CE-ED57-4C1E-9830-DEAD61842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308AC-D734-4926-9466-D9C3B7809885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93216-9F4A-46C1-8EF6-EF1AE5AAF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6456A-5407-4308-B13F-A8D86BFB5C88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8148A-2DBD-4C1E-A27E-E80AFA8C1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95DC8-A8DE-4970-B267-CA5387EA6EBC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C62F2-EA2E-4DF1-8E19-A08EC73D8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DEA826-9582-40F2-803F-F55923356CB9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55B26-07AB-47F0-A6B1-E55E62D21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Применяемость рабочего оборудования.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r>
              <a:rPr lang="ru-RU" smtClean="0"/>
              <a:t>Решетчатые козырьки тяжелых и облегченных ковшей не мешают оператору при движении и позволяют контролировать процесс наполнения ковша.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428875"/>
            <a:ext cx="7104062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r>
              <a:rPr lang="ru-RU" smtClean="0"/>
              <a:t>В комплект сменного оборудования современных фронтальных погрузчиков кроме ковшей разного назначения также входят вилочные захваты, крановые стрелы, подметальные щетки и асфальтовые резаки.</a:t>
            </a:r>
          </a:p>
          <a:p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3429000"/>
            <a:ext cx="6953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крановые стрелы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0388" y="1857375"/>
            <a:ext cx="7858125" cy="3929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подметальные щетки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571625"/>
            <a:ext cx="8286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асфальтовые резаки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643063"/>
            <a:ext cx="59436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Гидроножницы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s://i.ytimg.com/vi/7tT_JnS-Hm8/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mtraktor.ru/storage/upload/goods/6dbf637fa5f45dc9008ca00ff19ae02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620000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Гидромолот</a:t>
            </a:r>
            <a:r>
              <a:rPr lang="ru-RU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://itd0.mycdn.me/image?id=861681607186&amp;t=20&amp;plc=WEB&amp;tkn=*TmZf0niXVyclTL2NcR41RjNu_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315200" cy="4938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r>
              <a:rPr lang="ru-RU" smtClean="0"/>
              <a:t>Затраты времени на смену рабочих органов сокращаются до нескольких минут при использовании быстроразъемного соединения, которым оснащаются современные машины.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38"/>
            <a:ext cx="91440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263"/>
            <a:ext cx="9144000" cy="672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0"/>
            <a:ext cx="3071834" cy="571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Грузозахватные устройства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714356"/>
            <a:ext cx="342902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Грузозахватные приспособления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714356"/>
            <a:ext cx="3500462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Грузозахватные механизмы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357298"/>
            <a:ext cx="192882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механические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1357298"/>
            <a:ext cx="192882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гидравлические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1357298"/>
            <a:ext cx="200026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электрические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768" y="1357298"/>
            <a:ext cx="200023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пневматические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4393405" y="750075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3"/>
            <a:endCxn id="6" idx="1"/>
          </p:cNvCxnSpPr>
          <p:nvPr/>
        </p:nvCxnSpPr>
        <p:spPr>
          <a:xfrm>
            <a:off x="4286248" y="92867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357290" y="1214422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4500562" y="1142984"/>
            <a:ext cx="71438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9" idx="0"/>
          </p:cNvCxnSpPr>
          <p:nvPr/>
        </p:nvCxnSpPr>
        <p:spPr>
          <a:xfrm rot="16200000" flipH="1">
            <a:off x="5857884" y="1214422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929454" y="1142984"/>
            <a:ext cx="78581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0" y="2071678"/>
            <a:ext cx="100013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вилочные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142976" y="2071678"/>
            <a:ext cx="85725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Рычажно-защемляющие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143108" y="2071678"/>
            <a:ext cx="85725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зацепляющие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143240" y="2071678"/>
            <a:ext cx="78581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штыревые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071934" y="2071678"/>
            <a:ext cx="85725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сжимающие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072066" y="2071678"/>
            <a:ext cx="71438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Зацепляющие приводные</a:t>
            </a:r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000760" y="2071678"/>
            <a:ext cx="85725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емкостные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000892" y="2071678"/>
            <a:ext cx="92869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электромагнитные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143900" y="2071678"/>
            <a:ext cx="100010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вакуумные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3500438"/>
            <a:ext cx="92866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Подхват снизу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071538" y="3500438"/>
            <a:ext cx="92869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Захват за конструктивные элементы груза</a:t>
            </a:r>
            <a:endParaRPr 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143108" y="3500438"/>
            <a:ext cx="85725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Подвешивание на крюках</a:t>
            </a:r>
            <a:endParaRPr lang="ru-RU" sz="1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143240" y="3500438"/>
            <a:ext cx="78581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Введение внутрь и подхват</a:t>
            </a:r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071934" y="3500438"/>
            <a:ext cx="85725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Сжатие у боков</a:t>
            </a:r>
            <a:endParaRPr lang="ru-RU" sz="16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072066" y="3500438"/>
            <a:ext cx="92869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Захват за конструктивные элементы груза</a:t>
            </a:r>
            <a:endParaRPr lang="ru-RU" sz="1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143636" y="3500438"/>
            <a:ext cx="71438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зачерпывание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000892" y="3500438"/>
            <a:ext cx="92869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Притягивание силами магнетизма</a:t>
            </a:r>
            <a:endParaRPr lang="ru-RU" sz="16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8072462" y="3500438"/>
            <a:ext cx="107153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Присос сверху или сбоку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6"/>
            <a:ext cx="857224" cy="81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786323"/>
            <a:ext cx="9286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786322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857760"/>
            <a:ext cx="86868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4857760"/>
            <a:ext cx="79643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4857760"/>
            <a:ext cx="857256" cy="86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4857760"/>
            <a:ext cx="79933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4857760"/>
            <a:ext cx="82103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47" y="4857760"/>
            <a:ext cx="93073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313"/>
            <a:ext cx="8229600" cy="603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5768975"/>
          </a:xfrm>
        </p:spPr>
        <p:txBody>
          <a:bodyPr/>
          <a:lstStyle/>
          <a:p>
            <a:r>
              <a:rPr lang="ru-RU" smtClean="0"/>
              <a:t>Стандартные ковши с прямой режущей кромкой используются при перегрузке песка, гравия и глинистых грунтов с насыпной плотностью от 1,4 до 1,8 т/м</a:t>
            </a:r>
            <a:r>
              <a:rPr lang="ru-RU" baseline="30000" smtClean="0"/>
              <a:t>3</a:t>
            </a:r>
            <a:r>
              <a:rPr lang="ru-RU" smtClean="0"/>
              <a:t>.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747963"/>
            <a:ext cx="4500562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Стандартный вилочный подхват.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stroy-union.ru/l1258417/images/photocat/1000x1000/897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49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Вилочный подхват с боковым смещением.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agrosnabcenter.ru/wp-content/uploads/2017/02/f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57256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8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26633" name="Rectangle 9"/>
          <p:cNvSpPr>
            <a:spLocks noGrp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r>
              <a:rPr lang="ru-RU" smtClean="0"/>
              <a:t>Удлинители вил применяют при погрузочно-разгрузочных работах и штабелировании грузов с малой плотностью. Удлинители крепят к вилам, чтобы увеличить длину их грузонесущей части.</a:t>
            </a:r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284538"/>
            <a:ext cx="3600450" cy="2968625"/>
          </a:xfrm>
          <a:prstGeom prst="rect">
            <a:avLst/>
          </a:prstGeom>
          <a:noFill/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852738"/>
            <a:ext cx="4562475" cy="366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r>
              <a:rPr lang="ru-RU" dirty="0" err="1" smtClean="0"/>
              <a:t>Сталкиватель</a:t>
            </a:r>
            <a:r>
              <a:rPr lang="ru-RU" dirty="0" smtClean="0"/>
              <a:t> позволяет укладывать грузы непосредственно на опорную поверхность. 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95488"/>
            <a:ext cx="8208963" cy="4779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r>
              <a:rPr lang="ru-RU" dirty="0" smtClean="0"/>
              <a:t>Вилочный захват с верхним прижимом предназначен для удержания штучных грузов, например установленных на поддоне небольших ящиков, собранных в куб. 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852738"/>
            <a:ext cx="7488237" cy="393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r>
              <a:rPr lang="ru-RU" smtClean="0"/>
              <a:t>Безблочные стрелы предназначены для захвата штучных грузов сверху, а также монтажа оборудования; используются для подъема и транспортирования громоздких грузов сложной конфигурации. 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852738"/>
            <a:ext cx="4581525" cy="344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ages.myshared.ru/46/1336281/slide_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tersafe-marine.com/wp-content/uploads/2014/09/Kontejnernye-spredery-RAM-dlya-richstakera-1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Спредер служит для </a:t>
            </a:r>
            <a:r>
              <a:rPr lang="ru-RU" smtClean="0"/>
              <a:t>захвата контейнеров.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r>
              <a:rPr lang="ru-RU" smtClean="0"/>
              <a:t>Одноштыревые захваты предназначены  для закрепления штучных грузов, имеющих вид тороида (бухты проволоки, бандажи, шины). 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433638"/>
            <a:ext cx="4897438" cy="447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r>
              <a:rPr lang="ru-RU" sz="2400" smtClean="0"/>
              <a:t> Многоштыревой захват применяют для перевозки штучных грузов цилиндрической формы (бочек, рулонов бумаги), мешков и грузов с отверстиями (бухт проволоки, бандажей).  Захват состоит из нескольких штырей, которые можно переставлять в зависимости от размеров груза.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349500"/>
            <a:ext cx="4610100" cy="368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r>
              <a:rPr lang="ru-RU" dirty="0" smtClean="0"/>
              <a:t>Дополнительно такие ковши могут комплектоваться сменной двухсторонней режущей кромкой (сплошной или из сегментов), изготовленной из упрочненной износостойкой стали очень высокой твердости.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3357563"/>
            <a:ext cx="90487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r>
              <a:rPr lang="ru-RU" dirty="0" smtClean="0"/>
              <a:t>Грейфер—монтируемый на </a:t>
            </a:r>
            <a:r>
              <a:rPr lang="ru-RU" dirty="0" err="1" smtClean="0"/>
              <a:t>безблочную</a:t>
            </a:r>
            <a:r>
              <a:rPr lang="ru-RU" dirty="0" smtClean="0"/>
              <a:t> стрелу, предназначен для погрузки и разгрузки бревен на лесных складах. 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852738"/>
            <a:ext cx="4629150" cy="345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r>
              <a:rPr lang="ru-RU" smtClean="0"/>
              <a:t>грейфер для сыпучих материалов, который отличается от описанного тем, что внутри челюстей перемещаются два ковша.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852613"/>
            <a:ext cx="5616575" cy="5024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r>
              <a:rPr lang="ru-RU" smtClean="0"/>
              <a:t>Бульдозерно-грейферные  и  поворотные ковши предназначены для работы с сыпучими и кусковыми материалами. Ковши навешиваются на каретку погрузчика. 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81275"/>
            <a:ext cx="9144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r>
              <a:rPr lang="ru-RU" smtClean="0"/>
              <a:t>Клещевой захват предназначен для погрузочно-разгрузочных работ и штабелирования круглого леса и пакетов досок. 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419350"/>
            <a:ext cx="5040312" cy="4452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r>
              <a:rPr lang="ru-RU" sz="2800" dirty="0" smtClean="0"/>
              <a:t>Поворотные каретки изготовляют с поворотом в горизонтальной и вертикальной плоскостях: первые—для работы в стесненных условиях (склады, крытые железнодорожные ); вторые — при </a:t>
            </a:r>
            <a:r>
              <a:rPr lang="ru-RU" sz="2800" dirty="0" err="1" smtClean="0"/>
              <a:t>штабелировании</a:t>
            </a:r>
            <a:r>
              <a:rPr lang="ru-RU" sz="2800" dirty="0" smtClean="0"/>
              <a:t> грузов с </a:t>
            </a:r>
            <a:r>
              <a:rPr lang="ru-RU" sz="2800" smtClean="0"/>
              <a:t>кантованием последних.</a:t>
            </a:r>
            <a:endParaRPr lang="ru-RU" sz="2800" dirty="0" smtClean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357563"/>
            <a:ext cx="4276725" cy="2933700"/>
          </a:xfrm>
          <a:prstGeom prst="rect">
            <a:avLst/>
          </a:prstGeom>
          <a:noFill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141663"/>
            <a:ext cx="3384550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sorter.pl/htm/a/obrotnica/IMG_6470gi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Захват для грузов цилиндрической формы.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628775"/>
            <a:ext cx="4535488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Захват механический для одной бочки.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595438"/>
            <a:ext cx="5329238" cy="481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r>
              <a:rPr lang="ru-RU" dirty="0" smtClean="0"/>
              <a:t>Боковой </a:t>
            </a:r>
            <a:r>
              <a:rPr lang="ru-RU" dirty="0" smtClean="0"/>
              <a:t>прижим</a:t>
            </a:r>
            <a:r>
              <a:rPr lang="en-US" dirty="0" smtClean="0"/>
              <a:t> </a:t>
            </a:r>
            <a:r>
              <a:rPr lang="ru-RU" dirty="0" smtClean="0"/>
              <a:t>служит для захвата грузов имеющих форму параллелепипеда.</a:t>
            </a:r>
            <a:endParaRPr lang="ru-RU" dirty="0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3138" y="1771650"/>
            <a:ext cx="4657725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Вакуумный </a:t>
            </a:r>
            <a:r>
              <a:rPr lang="ru-RU" dirty="0" smtClean="0"/>
              <a:t>присос служит для захвата листовых материалов.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3250" name="AutoShape 2" descr="http://www.rosfirm.ru/goods/images/77/77.5766085/SL-380-Outdoor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2" name="AutoShape 4" descr="http://www.rosfirm.ru/goods/images/77/77.5766085/SL-380-Outdoor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4" name="Picture 6" descr="http://www.zonesolutions.com.au/wp-content/uploads/2016/05/equipment-03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71612"/>
            <a:ext cx="5238750" cy="494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r>
              <a:rPr lang="ru-RU" dirty="0" smtClean="0"/>
              <a:t>Челюстные ковши увеличивают высоту выгрузки и позволяют погрузчикам толкать и послойно разравнивать грунт, планировать поверхность, захватывать сыпучие и штучные грузы. </a:t>
            </a:r>
            <a:r>
              <a:rPr lang="en-US" dirty="0" smtClean="0"/>
              <a:t> </a:t>
            </a:r>
            <a:r>
              <a:rPr lang="ru-RU" dirty="0" smtClean="0"/>
              <a:t>Допускается к использованию на грунтах </a:t>
            </a:r>
            <a:r>
              <a:rPr lang="en-US" dirty="0" smtClean="0"/>
              <a:t>I-II </a:t>
            </a:r>
            <a:r>
              <a:rPr lang="ru-RU" dirty="0" smtClean="0"/>
              <a:t>категорий.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84984"/>
            <a:ext cx="5483225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538288"/>
            <a:ext cx="88106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891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143000"/>
            <a:ext cx="87058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041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r>
              <a:rPr lang="ru-RU" smtClean="0"/>
              <a:t>Челюсти ковшей управляются дополнительными гидроцилиндрами, поэтому погрузчик должен оснащаться специальным гидравлическим контуром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2347913"/>
            <a:ext cx="5081588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r>
              <a:rPr lang="ru-RU" smtClean="0"/>
              <a:t>Для работы с крупнокусковым камнем используются ковши повышенной прочности с треугольной или прямой режущей кромкой, с зубьями или без них.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13" y="2286000"/>
            <a:ext cx="55149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r>
              <a:rPr lang="ru-RU" i="1" smtClean="0"/>
              <a:t>Ковши повышенной (в 1,5...2,5 раза)</a:t>
            </a:r>
            <a:r>
              <a:rPr lang="ru-RU" smtClean="0"/>
              <a:t> </a:t>
            </a:r>
            <a:r>
              <a:rPr lang="ru-RU" i="1" smtClean="0"/>
              <a:t>вместимости</a:t>
            </a:r>
            <a:r>
              <a:rPr lang="ru-RU" smtClean="0"/>
              <a:t> применяют при перегрузке древесной щепы, бытовых отходов, угля, торфа, снега, сельскохозяйственных грузов.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571750"/>
            <a:ext cx="73247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553</Words>
  <Application>Microsoft Office PowerPoint</Application>
  <PresentationFormat>Экран (4:3)</PresentationFormat>
  <Paragraphs>58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Применяемость рабочего оборудования.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крановые стрелы</vt:lpstr>
      <vt:lpstr>подметальные щетки</vt:lpstr>
      <vt:lpstr>асфальтовые резаки</vt:lpstr>
      <vt:lpstr>Гидроножницы.</vt:lpstr>
      <vt:lpstr>Гидромолот.</vt:lpstr>
      <vt:lpstr>Слайд 17</vt:lpstr>
      <vt:lpstr>Слайд 18</vt:lpstr>
      <vt:lpstr>Слайд 19</vt:lpstr>
      <vt:lpstr>Стандартный вилочный подхват.</vt:lpstr>
      <vt:lpstr>Вилочный подхват с боковым смещением.</vt:lpstr>
      <vt:lpstr>Слайд 22</vt:lpstr>
      <vt:lpstr>Слайд 23</vt:lpstr>
      <vt:lpstr>Слайд 24</vt:lpstr>
      <vt:lpstr>Слайд 25</vt:lpstr>
      <vt:lpstr>Слайд 26</vt:lpstr>
      <vt:lpstr>Спредер служит для захвата контейнеров.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Захват для грузов цилиндрической формы.</vt:lpstr>
      <vt:lpstr>Захват механический для одной бочки.</vt:lpstr>
      <vt:lpstr>Слайд 38</vt:lpstr>
      <vt:lpstr>Вакуумный присос служит для захвата листовых материалов.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Применяемость рабочего оборудования.</dc:title>
  <dc:creator>Алексей Вяльцев</dc:creator>
  <cp:lastModifiedBy>gr</cp:lastModifiedBy>
  <cp:revision>28</cp:revision>
  <dcterms:created xsi:type="dcterms:W3CDTF">2016-06-06T22:28:29Z</dcterms:created>
  <dcterms:modified xsi:type="dcterms:W3CDTF">2019-07-23T12:03:52Z</dcterms:modified>
</cp:coreProperties>
</file>