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8" r:id="rId19"/>
    <p:sldId id="276" r:id="rId20"/>
    <p:sldId id="277" r:id="rId21"/>
    <p:sldId id="274" r:id="rId22"/>
    <p:sldId id="258" r:id="rId23"/>
    <p:sldId id="25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8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DCD2-FFC2-4782-A2EC-BDDA2981FA54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54D7-BBCB-441A-9384-3C1F7745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Рабочее оборудование экскаваторов.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Разгрузка ковша.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56" y="1600200"/>
            <a:ext cx="7804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1537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286256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ковш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28728" y="464344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2786058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рукоять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14480" y="3143248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71670" y="1357298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28926" y="171448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00562" y="1214422"/>
            <a:ext cx="157163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Стреловой цилиндр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179091" y="2178835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86050" y="5929330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Цилиндр </a:t>
            </a:r>
          </a:p>
          <a:p>
            <a:pPr algn="ctr"/>
            <a:r>
              <a:rPr lang="ru-RU" dirty="0" smtClean="0"/>
              <a:t>ковша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2643174" y="5072074"/>
            <a:ext cx="164307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572132" y="5500702"/>
            <a:ext cx="12144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Цилиндр рукояти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V="1">
            <a:off x="3643306" y="3571876"/>
            <a:ext cx="242889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Разгрузка ковша.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358246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Боковой и лобовой забой.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Лобовая широкая проходка с погрузкой грунта в автотранспорт.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721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остановки самосвала обозначь отвальным брусом.</a:t>
            </a:r>
            <a:endParaRPr lang="ru-RU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010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Экскаватор начала ХХ 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49"/>
            <a:ext cx="8215369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остановки самосвала обозначь вешками указателями.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43931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Рабочее оборудование «погрузчик» предназначено для разработки грунта и погрузки сыпучих дробленых материалов выше уровня стоянки машины. Производительность экскаватора с оборудованием «погрузчик» выше «прямой лопаты», т. к. погрузочный ковш имеет вместимость в 1,5-2 раза большую. Кинематическая схема погрузочного оборудования (шарнирный четырехугольник-параллелограмм) обеспечивает движение режущей кромки ковша по прямолинейной горизонтальной траектории на уровне стоянки машины на значительной длине, что позволяет вести планировочные работы.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Погрузчик.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лопата.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Рабочее оборудование «обратная лопата» предназначено для разработки грунтов ниже уровня стоянки экскаватора (траншеи, котлованы и др.) с разгрузкой грунта в отвал или транспортные средства.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лопата.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86644" y="6000768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ковш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429264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Тяговый канат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643446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92880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Дополнительная стойка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214554"/>
            <a:ext cx="114300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Подъёмный канат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5072074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рукоять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лопата.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2" y="1600994"/>
            <a:ext cx="5591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00892" y="4572008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ковш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6500826" y="4857760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643702" y="278605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рукоять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5715008" y="3071810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28992" y="2071678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4143372" y="264318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71736" y="3071810"/>
            <a:ext cx="12858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Дополнительная стойка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3643306" y="371475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57686" y="1285860"/>
            <a:ext cx="16430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Подъёмный канат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4572000" y="214311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286380" y="5857892"/>
            <a:ext cx="157163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Тяговый канат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V="1">
            <a:off x="4643438" y="5143512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лопата.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643578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ковш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1571604" y="578645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3429000"/>
            <a:ext cx="9286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Цилиндр ковша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4348" y="385762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357422" y="3571876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рукоять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1785918" y="342900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86050" y="1500174"/>
            <a:ext cx="150019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Цилиндр рукояти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928926" y="2071678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14876" y="2214554"/>
            <a:ext cx="10715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стрела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4286248" y="242886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143636" y="2357430"/>
            <a:ext cx="13573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Стреловой цилиндр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5214942" y="3071810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smtClean="0"/>
              <a:t>Боковой забой с </a:t>
            </a:r>
            <a:r>
              <a:rPr lang="ru-RU" dirty="0"/>
              <a:t>закрытой проходкой и одинаковой крутизной откосов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7000923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Боковой забой с закрытой проходкой и разной крутизной откосов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Боковой забой с </a:t>
            </a:r>
            <a:r>
              <a:rPr lang="ru-RU" dirty="0"/>
              <a:t>открытой </a:t>
            </a:r>
            <a:r>
              <a:rPr lang="ru-RU" dirty="0" smtClean="0"/>
              <a:t>проходкой.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49"/>
            <a:ext cx="7358114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Рабочее оборудование «прямая лопата» предназначено для разработки грунтов выше уровня стоянки экскаватора (карьеры, выемки и др.) с погрузкой грунта в транспортное средство. «Прямая лопата» с поворотным ковшом может производить планировку забоя.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Боковой забой с открытой проходкой.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Грейфер.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Рабочее оборудование «грейфер» предназначено для рытья колодцев, траншей, погрузки и разгрузки сыпучих материалов. Грейферное оборудование крепится на рукояти обратной лопаты вместо </a:t>
            </a:r>
            <a:r>
              <a:rPr lang="ru-RU" dirty="0" smtClean="0"/>
              <a:t>ковша или стреле экскаватора. </a:t>
            </a:r>
            <a:r>
              <a:rPr lang="ru-RU" dirty="0"/>
              <a:t>Жесткая подвеска грейфера обеспечивает возможность разработки плотных грунтов. Грейферное оборудование состоит из двух челюстей, которые шарнирно соединяются с рамой. Зубья и режущая кромка ковша имеют наплавку из твердого сплава. Тягами челюсти соединяются с ползуном. Раскрытие челюстей осуществляется гидроцилиндром, который установлен между продольными балками и соединен проушиной с рамой, а проушиной штока с ползуном.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000" i="1" dirty="0"/>
              <a:t>1</a:t>
            </a:r>
            <a:r>
              <a:rPr lang="ru-RU" sz="2000" dirty="0"/>
              <a:t> – ковш; </a:t>
            </a:r>
            <a:r>
              <a:rPr lang="ru-RU" sz="2000" i="1" dirty="0"/>
              <a:t>2</a:t>
            </a:r>
            <a:r>
              <a:rPr lang="ru-RU" sz="2000" dirty="0"/>
              <a:t> – оттяжной канат с грузом; </a:t>
            </a:r>
            <a:r>
              <a:rPr lang="ru-RU" sz="2000" i="1" dirty="0"/>
              <a:t>3</a:t>
            </a:r>
            <a:r>
              <a:rPr lang="ru-RU" sz="2000" dirty="0"/>
              <a:t> – стрела; </a:t>
            </a:r>
            <a:r>
              <a:rPr lang="ru-RU" sz="2000" i="1" dirty="0"/>
              <a:t>4</a:t>
            </a:r>
            <a:r>
              <a:rPr lang="ru-RU" sz="2000" dirty="0"/>
              <a:t> – блоки; </a:t>
            </a:r>
            <a:r>
              <a:rPr lang="ru-RU" sz="2000" i="1" dirty="0"/>
              <a:t>5</a:t>
            </a:r>
            <a:r>
              <a:rPr lang="ru-RU" sz="2000" dirty="0"/>
              <a:t> – груз; </a:t>
            </a:r>
            <a:r>
              <a:rPr lang="ru-RU" sz="2000" i="1" dirty="0"/>
              <a:t>6</a:t>
            </a:r>
            <a:r>
              <a:rPr lang="ru-RU" sz="2000" dirty="0"/>
              <a:t> – замыкающий канат; </a:t>
            </a:r>
            <a:r>
              <a:rPr lang="ru-RU" sz="2000" i="1" dirty="0"/>
              <a:t>7</a:t>
            </a:r>
            <a:r>
              <a:rPr lang="ru-RU" sz="2000" dirty="0"/>
              <a:t>– подъемный канат; </a:t>
            </a:r>
            <a:r>
              <a:rPr lang="ru-RU" sz="2000" i="1" dirty="0"/>
              <a:t>8,9</a:t>
            </a:r>
            <a:r>
              <a:rPr lang="ru-RU" sz="2000" dirty="0"/>
              <a:t> – лебедки;</a:t>
            </a:r>
            <a:r>
              <a:rPr lang="ru-RU" sz="3600" dirty="0"/>
              <a:t> </a:t>
            </a:r>
            <a:r>
              <a:rPr lang="ru-RU" sz="2000" i="1" dirty="0"/>
              <a:t>10</a:t>
            </a:r>
            <a:r>
              <a:rPr lang="ru-RU" sz="2000" dirty="0"/>
              <a:t> – верхняя обойма с блоками; </a:t>
            </a:r>
            <a:r>
              <a:rPr lang="ru-RU" sz="2000" i="1" dirty="0"/>
              <a:t>11</a:t>
            </a:r>
            <a:r>
              <a:rPr lang="ru-RU" sz="2000" dirty="0"/>
              <a:t> – жесткие тяги; </a:t>
            </a:r>
            <a:r>
              <a:rPr lang="ru-RU" sz="2000" i="1" dirty="0"/>
              <a:t>12</a:t>
            </a:r>
            <a:r>
              <a:rPr lang="ru-RU" sz="2000" dirty="0"/>
              <a:t> – полиспаст замыкающего каната; </a:t>
            </a:r>
            <a:r>
              <a:rPr lang="ru-RU" sz="2000" i="1" dirty="0"/>
              <a:t>13</a:t>
            </a:r>
            <a:r>
              <a:rPr lang="ru-RU" sz="2000" dirty="0"/>
              <a:t> – нижняя обойма с блоками; </a:t>
            </a:r>
            <a:r>
              <a:rPr lang="ru-RU" sz="2000" i="1" dirty="0"/>
              <a:t>14</a:t>
            </a:r>
            <a:r>
              <a:rPr lang="ru-RU" sz="2000" dirty="0"/>
              <a:t> – челюсть ковша; </a:t>
            </a:r>
            <a:r>
              <a:rPr lang="ru-RU" sz="2000" i="1" dirty="0"/>
              <a:t>15 </a:t>
            </a:r>
            <a:r>
              <a:rPr lang="ru-RU" sz="2000" dirty="0"/>
              <a:t>– базовая машина; </a:t>
            </a:r>
            <a:r>
              <a:rPr lang="ru-RU" sz="2000" i="1" dirty="0"/>
              <a:t>16 </a:t>
            </a:r>
            <a:r>
              <a:rPr lang="ru-RU" sz="2000" dirty="0"/>
              <a:t>– стреловой полиспаст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7153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221455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1</a:t>
            </a:r>
            <a:r>
              <a:rPr lang="ru-RU" dirty="0"/>
              <a:t> – рукоять; </a:t>
            </a:r>
            <a:r>
              <a:rPr lang="ru-RU" i="1" dirty="0"/>
              <a:t>2</a:t>
            </a:r>
            <a:r>
              <a:rPr lang="ru-RU" dirty="0"/>
              <a:t> – шарнирная подвеска ковша; </a:t>
            </a:r>
            <a:r>
              <a:rPr lang="ru-RU" i="1" dirty="0"/>
              <a:t>3 </a:t>
            </a:r>
            <a:r>
              <a:rPr lang="ru-RU" dirty="0"/>
              <a:t>– верхняя часть составной стрелы; </a:t>
            </a:r>
            <a:r>
              <a:rPr lang="ru-RU" i="1" dirty="0"/>
              <a:t>4</a:t>
            </a:r>
            <a:r>
              <a:rPr lang="ru-RU" dirty="0"/>
              <a:t> – гидроцилиндр рукояти; </a:t>
            </a:r>
            <a:r>
              <a:rPr lang="ru-RU" i="1" dirty="0"/>
              <a:t>5</a:t>
            </a:r>
            <a:r>
              <a:rPr lang="ru-RU" dirty="0"/>
              <a:t> – распорка; </a:t>
            </a:r>
            <a:r>
              <a:rPr lang="ru-RU" i="1" dirty="0"/>
              <a:t>6</a:t>
            </a:r>
            <a:r>
              <a:rPr lang="ru-RU" dirty="0"/>
              <a:t> – нижняя часть стрелы; </a:t>
            </a:r>
            <a:r>
              <a:rPr lang="ru-RU" i="1" dirty="0"/>
              <a:t>7</a:t>
            </a:r>
            <a:r>
              <a:rPr lang="ru-RU" dirty="0"/>
              <a:t> – </a:t>
            </a:r>
            <a:r>
              <a:rPr lang="ru-RU" dirty="0" err="1"/>
              <a:t>гидромагистраль</a:t>
            </a:r>
            <a:r>
              <a:rPr lang="ru-RU" dirty="0"/>
              <a:t>; </a:t>
            </a:r>
            <a:r>
              <a:rPr lang="ru-RU" i="1" dirty="0"/>
              <a:t>8</a:t>
            </a:r>
            <a:r>
              <a:rPr lang="ru-RU" dirty="0"/>
              <a:t> – подвеска; </a:t>
            </a:r>
            <a:r>
              <a:rPr lang="ru-RU" i="1" dirty="0"/>
              <a:t>9</a:t>
            </a:r>
            <a:r>
              <a:rPr lang="ru-RU" dirty="0"/>
              <a:t> – кронштейн подвески;</a:t>
            </a:r>
            <a:r>
              <a:rPr lang="ru-RU" i="1" dirty="0"/>
              <a:t>10</a:t>
            </a:r>
            <a:r>
              <a:rPr lang="ru-RU" dirty="0"/>
              <a:t> – рама; </a:t>
            </a:r>
            <a:r>
              <a:rPr lang="ru-RU" i="1" dirty="0"/>
              <a:t>11</a:t>
            </a:r>
            <a:r>
              <a:rPr lang="ru-RU" dirty="0"/>
              <a:t> – гидроцилиндр; </a:t>
            </a:r>
            <a:r>
              <a:rPr lang="ru-RU" i="1" dirty="0"/>
              <a:t>12</a:t>
            </a:r>
            <a:r>
              <a:rPr lang="ru-RU" dirty="0"/>
              <a:t> – тяга; </a:t>
            </a:r>
            <a:r>
              <a:rPr lang="ru-RU" i="1" dirty="0"/>
              <a:t>13, 14 </a:t>
            </a:r>
            <a:r>
              <a:rPr lang="ru-RU" dirty="0"/>
              <a:t>– челюсти ковша; </a:t>
            </a:r>
            <a:r>
              <a:rPr lang="ru-RU" i="1" dirty="0"/>
              <a:t>15</a:t>
            </a:r>
            <a:r>
              <a:rPr lang="ru-RU" dirty="0"/>
              <a:t> – палец; </a:t>
            </a:r>
            <a:r>
              <a:rPr lang="ru-RU" i="1" dirty="0"/>
              <a:t>16</a:t>
            </a:r>
            <a:r>
              <a:rPr lang="ru-RU" dirty="0"/>
              <a:t> – базовая машина – обратная лопата; </a:t>
            </a:r>
            <a:r>
              <a:rPr lang="ru-RU" i="1" dirty="0"/>
              <a:t>17</a:t>
            </a:r>
            <a:r>
              <a:rPr lang="ru-RU" dirty="0"/>
              <a:t> - полая штанга; </a:t>
            </a:r>
            <a:r>
              <a:rPr lang="ru-RU" i="1" dirty="0"/>
              <a:t>18</a:t>
            </a:r>
            <a:r>
              <a:rPr lang="ru-RU" dirty="0"/>
              <a:t> - траверса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42968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Драглайн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Драглайн предназначается </a:t>
            </a:r>
            <a:r>
              <a:rPr lang="ru-RU" dirty="0"/>
              <a:t>для разработки грунтов ниже уровня стоянки движением ковша снизу вверх на себя. Применяется для отрывки глубоких котлованов и траншей в легких грунтах, для отсыпки насыпей с перемещением грунта из боковых резервов или кавальера, погрузки и разгрузки сыпучих и мелкокусковых строительных материалов, для присыпки мелким грунтом (без посторонних включений, комков грунта) трубопроводов большого диаметра, уложенных в траншею.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207167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1</a:t>
            </a:r>
            <a:r>
              <a:rPr lang="ru-RU" dirty="0"/>
              <a:t> – гусеничное ходовое оборудование; </a:t>
            </a:r>
            <a:r>
              <a:rPr lang="ru-RU" i="1" dirty="0"/>
              <a:t>2</a:t>
            </a:r>
            <a:r>
              <a:rPr lang="ru-RU" dirty="0"/>
              <a:t> – опорно-поворотное устройство; </a:t>
            </a:r>
            <a:r>
              <a:rPr lang="ru-RU" i="1" dirty="0"/>
              <a:t>3</a:t>
            </a:r>
            <a:r>
              <a:rPr lang="ru-RU" dirty="0"/>
              <a:t> – поворотная платформа с противовесом; </a:t>
            </a:r>
            <a:r>
              <a:rPr lang="ru-RU" i="1" dirty="0"/>
              <a:t>4</a:t>
            </a:r>
            <a:r>
              <a:rPr lang="ru-RU" dirty="0"/>
              <a:t> – дизельный двигатель внутреннего сгорания; </a:t>
            </a:r>
            <a:r>
              <a:rPr lang="ru-RU" i="1" dirty="0"/>
              <a:t>5</a:t>
            </a:r>
            <a:r>
              <a:rPr lang="ru-RU" dirty="0"/>
              <a:t> – кабина машиниста; </a:t>
            </a:r>
            <a:r>
              <a:rPr lang="ru-RU" i="1" dirty="0"/>
              <a:t>6</a:t>
            </a:r>
            <a:r>
              <a:rPr lang="ru-RU" dirty="0"/>
              <a:t> – двуногая стойка с блоками; </a:t>
            </a:r>
            <a:r>
              <a:rPr lang="ru-RU" i="1" dirty="0"/>
              <a:t>7</a:t>
            </a:r>
            <a:r>
              <a:rPr lang="ru-RU" dirty="0"/>
              <a:t> – стрела; </a:t>
            </a:r>
            <a:r>
              <a:rPr lang="ru-RU" i="1" dirty="0"/>
              <a:t>8</a:t>
            </a:r>
            <a:r>
              <a:rPr lang="ru-RU" dirty="0"/>
              <a:t> – стреловой полиспаст; </a:t>
            </a:r>
            <a:r>
              <a:rPr lang="ru-RU" i="1" dirty="0"/>
              <a:t>9</a:t>
            </a:r>
            <a:r>
              <a:rPr lang="ru-RU" dirty="0"/>
              <a:t> – подъемный канат; </a:t>
            </a:r>
            <a:r>
              <a:rPr lang="ru-RU" i="1" dirty="0"/>
              <a:t>10</a:t>
            </a:r>
            <a:r>
              <a:rPr lang="ru-RU" dirty="0"/>
              <a:t> – тяговый канат; </a:t>
            </a:r>
            <a:r>
              <a:rPr lang="ru-RU" i="1" dirty="0"/>
              <a:t>11</a:t>
            </a:r>
            <a:r>
              <a:rPr lang="ru-RU" dirty="0"/>
              <a:t> – головные блоки; </a:t>
            </a:r>
            <a:r>
              <a:rPr lang="ru-RU" i="1" dirty="0"/>
              <a:t>12</a:t>
            </a:r>
            <a:r>
              <a:rPr lang="ru-RU" dirty="0"/>
              <a:t> – ковш; </a:t>
            </a:r>
            <a:r>
              <a:rPr lang="ru-RU" i="1" dirty="0"/>
              <a:t>13</a:t>
            </a:r>
            <a:r>
              <a:rPr lang="ru-RU" dirty="0"/>
              <a:t> – упряжь ковша; </a:t>
            </a:r>
            <a:r>
              <a:rPr lang="ru-RU" i="1" dirty="0"/>
              <a:t>14</a:t>
            </a:r>
            <a:r>
              <a:rPr lang="ru-RU" dirty="0"/>
              <a:t> – стреловая лебедка;</a:t>
            </a:r>
            <a:r>
              <a:rPr lang="ru-RU" i="1" dirty="0"/>
              <a:t>15</a:t>
            </a:r>
            <a:r>
              <a:rPr lang="ru-RU" dirty="0"/>
              <a:t> – главная лебедка; </a:t>
            </a:r>
            <a:r>
              <a:rPr lang="ru-RU" i="1" dirty="0"/>
              <a:t>16 </a:t>
            </a:r>
            <a:r>
              <a:rPr lang="ru-RU" dirty="0"/>
              <a:t>– отвал грунта.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30003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1</a:t>
            </a:r>
            <a:r>
              <a:rPr lang="ru-RU" dirty="0" smtClean="0"/>
              <a:t> – гусеничное ходовое оборудование; </a:t>
            </a:r>
            <a:r>
              <a:rPr lang="ru-RU" i="1" dirty="0" smtClean="0"/>
              <a:t>2</a:t>
            </a:r>
            <a:r>
              <a:rPr lang="ru-RU" dirty="0" smtClean="0"/>
              <a:t> – опорно-поворотное устройство; </a:t>
            </a:r>
            <a:r>
              <a:rPr lang="ru-RU" i="1" dirty="0" smtClean="0"/>
              <a:t>3</a:t>
            </a:r>
            <a:r>
              <a:rPr lang="ru-RU" dirty="0" smtClean="0"/>
              <a:t> – поворотная платформа с противовесом; </a:t>
            </a:r>
            <a:r>
              <a:rPr lang="ru-RU" i="1" dirty="0" smtClean="0"/>
              <a:t>4</a:t>
            </a:r>
            <a:r>
              <a:rPr lang="ru-RU" dirty="0" smtClean="0"/>
              <a:t> – дизельный двигатель внутреннего сгорания; </a:t>
            </a:r>
            <a:r>
              <a:rPr lang="ru-RU" i="1" dirty="0" smtClean="0"/>
              <a:t>5</a:t>
            </a:r>
            <a:r>
              <a:rPr lang="ru-RU" dirty="0" smtClean="0"/>
              <a:t> – кабина машиниста; </a:t>
            </a:r>
            <a:r>
              <a:rPr lang="ru-RU" i="1" dirty="0" smtClean="0"/>
              <a:t>6</a:t>
            </a:r>
            <a:r>
              <a:rPr lang="ru-RU" dirty="0" smtClean="0"/>
              <a:t> – двуногая стойка с блоками; </a:t>
            </a:r>
            <a:r>
              <a:rPr lang="ru-RU" i="1" dirty="0" smtClean="0"/>
              <a:t>7</a:t>
            </a:r>
            <a:r>
              <a:rPr lang="ru-RU" dirty="0" smtClean="0"/>
              <a:t> – стрела; </a:t>
            </a:r>
            <a:r>
              <a:rPr lang="ru-RU" i="1" dirty="0" smtClean="0"/>
              <a:t>8</a:t>
            </a:r>
            <a:r>
              <a:rPr lang="ru-RU" dirty="0" smtClean="0"/>
              <a:t> – стреловой полиспаст; </a:t>
            </a:r>
            <a:r>
              <a:rPr lang="ru-RU" i="1" dirty="0" smtClean="0"/>
              <a:t>9</a:t>
            </a:r>
            <a:r>
              <a:rPr lang="ru-RU" dirty="0" smtClean="0"/>
              <a:t> – подъемный канат; </a:t>
            </a:r>
            <a:r>
              <a:rPr lang="ru-RU" i="1" dirty="0" smtClean="0"/>
              <a:t>10</a:t>
            </a:r>
            <a:r>
              <a:rPr lang="ru-RU" dirty="0" smtClean="0"/>
              <a:t> – тяговый канат; </a:t>
            </a:r>
            <a:r>
              <a:rPr lang="ru-RU" i="1" dirty="0" smtClean="0"/>
              <a:t>11</a:t>
            </a:r>
            <a:r>
              <a:rPr lang="ru-RU" dirty="0" smtClean="0"/>
              <a:t> – головные блоки; </a:t>
            </a:r>
            <a:r>
              <a:rPr lang="ru-RU" i="1" dirty="0" smtClean="0"/>
              <a:t>12</a:t>
            </a:r>
            <a:r>
              <a:rPr lang="ru-RU" dirty="0" smtClean="0"/>
              <a:t> – ковш; </a:t>
            </a:r>
            <a:r>
              <a:rPr lang="ru-RU" i="1" dirty="0" smtClean="0"/>
              <a:t>13</a:t>
            </a:r>
            <a:r>
              <a:rPr lang="ru-RU" dirty="0" smtClean="0"/>
              <a:t> – упряжь ковша; </a:t>
            </a:r>
            <a:r>
              <a:rPr lang="ru-RU" i="1" dirty="0" smtClean="0"/>
              <a:t>14</a:t>
            </a:r>
            <a:r>
              <a:rPr lang="ru-RU" dirty="0" smtClean="0"/>
              <a:t> – стреловая лебедка;</a:t>
            </a:r>
            <a:r>
              <a:rPr lang="ru-RU" i="1" dirty="0" smtClean="0"/>
              <a:t>15</a:t>
            </a:r>
            <a:r>
              <a:rPr lang="ru-RU" dirty="0" smtClean="0"/>
              <a:t> – главная лебедка; </a:t>
            </a:r>
            <a:r>
              <a:rPr lang="ru-RU" i="1" dirty="0" smtClean="0"/>
              <a:t>16 </a:t>
            </a:r>
            <a:r>
              <a:rPr lang="ru-RU" dirty="0" smtClean="0"/>
              <a:t>– отвал грунта.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Драглайн.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Рабочий цикл драглайна включает следующие последовательно выполняемые основные операции: резание грунта с набором его в ковш, вывод ковша из забоя и подача его поворотом стрелы к месту разгрузки, разгрузка, возврат ковша в забой и установка его для следующего копания.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Драглайн.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Боковой забой с открытой проходкой.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374" y="1600200"/>
            <a:ext cx="32172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452301"/>
            <a:ext cx="7591995" cy="48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Боковой забой с открытой проходкой.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Экскаватор с </a:t>
            </a:r>
            <a:r>
              <a:rPr lang="ru-RU" b="1" i="1" dirty="0" smtClean="0"/>
              <a:t>крановым</a:t>
            </a:r>
            <a:r>
              <a:rPr lang="ru-RU" b="1" dirty="0" smtClean="0"/>
              <a:t> оборудованием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экскаватор-кран используют </a:t>
            </a:r>
            <a:r>
              <a:rPr lang="ru-RU" dirty="0"/>
              <a:t>на различных монтажных и </a:t>
            </a:r>
            <a:r>
              <a:rPr lang="ru-RU" dirty="0" smtClean="0"/>
              <a:t>погрузочно-разгрузочных </a:t>
            </a:r>
            <a:r>
              <a:rPr lang="ru-RU" dirty="0"/>
              <a:t>работах. В комплект кранового оборудования </a:t>
            </a:r>
            <a:r>
              <a:rPr lang="ru-RU" dirty="0" smtClean="0"/>
              <a:t>входят </a:t>
            </a:r>
            <a:r>
              <a:rPr lang="ru-RU" dirty="0"/>
              <a:t>удлиненная решетчатая стрела 10, стрелоподъемный 1 и </a:t>
            </a:r>
            <a:r>
              <a:rPr lang="ru-RU" dirty="0" smtClean="0"/>
              <a:t>грузовой </a:t>
            </a:r>
            <a:r>
              <a:rPr lang="ru-RU" dirty="0"/>
              <a:t>2 полиспасты, крюковая подвеска или специальные устройства для захвата грузов.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Экскаватор с </a:t>
            </a:r>
            <a:r>
              <a:rPr lang="ru-RU" b="1" i="1" dirty="0" smtClean="0"/>
              <a:t>крановым</a:t>
            </a:r>
            <a:r>
              <a:rPr lang="ru-RU" b="1" dirty="0" smtClean="0"/>
              <a:t> оборудованием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71504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Экскаватор с </a:t>
            </a:r>
            <a:r>
              <a:rPr lang="ru-RU" b="1" i="1" dirty="0" smtClean="0"/>
              <a:t>крановым</a:t>
            </a:r>
            <a:r>
              <a:rPr lang="ru-RU" b="1" dirty="0" smtClean="0"/>
              <a:t> оборудованием</a:t>
            </a: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85804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Гидромолот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458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istory-market.ru/components/com_virtuemart/shop_image/product/_________________4ea55f71bac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"/>
            <a:ext cx="6408712" cy="6916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Гидромолот</a:t>
            </a:r>
            <a:r>
              <a:rPr lang="ru-RU" dirty="0" smtClean="0"/>
              <a:t> применяется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прокладке траншей в мерзлых и скальных грунтах, при разрушении старых фундаментов, сносе бетонных и железобетонных конструкций, при </a:t>
            </a:r>
            <a:r>
              <a:rPr lang="ru-RU" dirty="0" err="1"/>
              <a:t>трамбовании</a:t>
            </a:r>
            <a:r>
              <a:rPr lang="ru-RU" dirty="0"/>
              <a:t> насыпных грунтов в труднодоступных местах, а также в горнодобывающей промышленности при добыче полезных ископаемых и дроблении негабаритов горных пород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сменный рыхлитель.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Такое оборудование предназначается для рыхления грунтов мерзлых или высокой плотности, утрамбованных строительных отходов, разламывание дорожного камня, кирпичной кладки или асфальтового покрытия, корчевания деревьев.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сменный рыхлитель.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848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Экскаватор с </a:t>
            </a:r>
            <a:r>
              <a:rPr lang="ru-RU" dirty="0" err="1" smtClean="0"/>
              <a:t>гидроножницами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95450"/>
            <a:ext cx="67532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94" y="1257037"/>
            <a:ext cx="8316410" cy="495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Экскаватор с </a:t>
            </a:r>
            <a:r>
              <a:rPr lang="ru-RU" dirty="0" err="1" smtClean="0"/>
              <a:t>гидроножницами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вид сменных рабочих органов применяют в строительной отрасли для выполнения работ по реконструкции и сносу жилых и промышленных зданий и сооружений.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Клин-баба.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Применяется для рыхления мерзлых грунтов экскаваторами с канатной подвеской рабочего оборудования.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gunok.ru/images/com_adsmanager/ads/shar-baba-klin-baba_12264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4290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0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Шар-баба.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Используется на экскаваторах с гибкой подвеской оборудования. Применяется при работах связанных с демонтажем зданий и сооружений.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idromolot.tradicia-k.ru/images/articles/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6440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5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73" y="1500174"/>
            <a:ext cx="81863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153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Прямая лопата экскаватора.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716</Words>
  <Application>Microsoft Office PowerPoint</Application>
  <PresentationFormat>Экран (4:3)</PresentationFormat>
  <Paragraphs>86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Рабочее оборудование экскаваторов.</vt:lpstr>
      <vt:lpstr>Экскаватор начала ХХ века.</vt:lpstr>
      <vt:lpstr>Слайд 3</vt:lpstr>
      <vt:lpstr>Прямая лопата экскаватора.</vt:lpstr>
      <vt:lpstr>Прямая лопата экскаватора.</vt:lpstr>
      <vt:lpstr>Прямая лопата экскаватора.</vt:lpstr>
      <vt:lpstr>Прямая лопата экскаватора.</vt:lpstr>
      <vt:lpstr>Прямая лопата экскаватора.</vt:lpstr>
      <vt:lpstr>Прямая лопата экскаватора.</vt:lpstr>
      <vt:lpstr>Прямая лопата экскаватора.</vt:lpstr>
      <vt:lpstr>Прямая лопата экскаватора.</vt:lpstr>
      <vt:lpstr>Разгрузка ковша.</vt:lpstr>
      <vt:lpstr>Прямая лопата экскаватора.</vt:lpstr>
      <vt:lpstr>Прямая лопата экскаватора.</vt:lpstr>
      <vt:lpstr>Прямая лопата экскаватора.</vt:lpstr>
      <vt:lpstr>Разгрузка ковша.</vt:lpstr>
      <vt:lpstr>Боковой и лобовой забой.</vt:lpstr>
      <vt:lpstr>Лобовая широкая проходка с погрузкой грунта в автотранспорт.</vt:lpstr>
      <vt:lpstr>Место остановки самосвала обозначь отвальным брусом.</vt:lpstr>
      <vt:lpstr>Место остановки самосвала обозначь вешками указателями.</vt:lpstr>
      <vt:lpstr>Слайд 21</vt:lpstr>
      <vt:lpstr>Погрузчик.</vt:lpstr>
      <vt:lpstr>Обратная лопата.</vt:lpstr>
      <vt:lpstr>Обратная лопата.</vt:lpstr>
      <vt:lpstr>Обратная лопата.</vt:lpstr>
      <vt:lpstr>Обратная лопата.</vt:lpstr>
      <vt:lpstr> Боковой забой с закрытой проходкой и одинаковой крутизной откосов</vt:lpstr>
      <vt:lpstr>Боковой забой с закрытой проходкой и разной крутизной откосов</vt:lpstr>
      <vt:lpstr>Боковой забой с открытой проходкой.</vt:lpstr>
      <vt:lpstr>Боковой забой с открытой проходкой.</vt:lpstr>
      <vt:lpstr>Грейфер.</vt:lpstr>
      <vt:lpstr>1 – ковш; 2 – оттяжной канат с грузом; 3 – стрела; 4 – блоки; 5 – груз; 6 – замыкающий канат; 7– подъемный канат; 8,9 – лебедки; 10 – верхняя обойма с блоками; 11 – жесткие тяги; 12 – полиспаст замыкающего каната; 13 – нижняя обойма с блоками; 14 – челюсть ковша; 15 – базовая машина; 16 – стреловой полиспаст</vt:lpstr>
      <vt:lpstr>Слайд 33</vt:lpstr>
      <vt:lpstr>Драглайн </vt:lpstr>
      <vt:lpstr>Слайд 35</vt:lpstr>
      <vt:lpstr>Слайд 36</vt:lpstr>
      <vt:lpstr>Драглайн.</vt:lpstr>
      <vt:lpstr>Драглайн.</vt:lpstr>
      <vt:lpstr>Боковой забой с открытой проходкой.</vt:lpstr>
      <vt:lpstr>Боковой забой с открытой проходкой.</vt:lpstr>
      <vt:lpstr>Экскаватор с крановым оборудованием </vt:lpstr>
      <vt:lpstr>Экскаватор с крановым оборудованием</vt:lpstr>
      <vt:lpstr>Экскаватор с крановым оборудованием</vt:lpstr>
      <vt:lpstr>Гидромолот.</vt:lpstr>
      <vt:lpstr>Слайд 45</vt:lpstr>
      <vt:lpstr>Гидромолот применяется</vt:lpstr>
      <vt:lpstr>сменный рыхлитель. </vt:lpstr>
      <vt:lpstr>сменный рыхлитель.</vt:lpstr>
      <vt:lpstr>Экскаватор с гидроножницами.</vt:lpstr>
      <vt:lpstr>Экскаватор с гидроножницами.</vt:lpstr>
      <vt:lpstr>Клин-баба.</vt:lpstr>
      <vt:lpstr>Шар-баба.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Рабочее оборудование экскаваторов.</dc:title>
  <dc:creator>Алексей Вяльцев</dc:creator>
  <cp:lastModifiedBy>gr</cp:lastModifiedBy>
  <cp:revision>10</cp:revision>
  <dcterms:created xsi:type="dcterms:W3CDTF">2016-07-17T08:33:19Z</dcterms:created>
  <dcterms:modified xsi:type="dcterms:W3CDTF">2019-07-17T01:52:54Z</dcterms:modified>
</cp:coreProperties>
</file>